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58" r:id="rId4"/>
    <p:sldId id="259" r:id="rId5"/>
    <p:sldId id="260" r:id="rId6"/>
    <p:sldId id="261" r:id="rId7"/>
    <p:sldId id="262" r:id="rId8"/>
    <p:sldId id="263" r:id="rId9"/>
    <p:sldId id="264"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07" autoAdjust="0"/>
  </p:normalViewPr>
  <p:slideViewPr>
    <p:cSldViewPr>
      <p:cViewPr varScale="1">
        <p:scale>
          <a:sx n="81" d="100"/>
          <a:sy n="81" d="100"/>
        </p:scale>
        <p:origin x="-10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C35FD2-B699-4CE7-85B6-9A38FE82B6F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D55384C3-52AE-41E4-A985-2E7816A4CF86}">
      <dgm:prSet phldrT="[Text]"/>
      <dgm:spPr/>
      <dgm:t>
        <a:bodyPr/>
        <a:lstStyle/>
        <a:p>
          <a:r>
            <a:rPr lang="en-US" dirty="0" smtClean="0"/>
            <a:t>growth</a:t>
          </a:r>
          <a:endParaRPr lang="en-US" dirty="0"/>
        </a:p>
      </dgm:t>
    </dgm:pt>
    <dgm:pt modelId="{514E27F4-B505-49D8-82F8-FBD663A06588}" type="parTrans" cxnId="{6F0263CA-A702-4EAE-BB9A-ACB77397C2EA}">
      <dgm:prSet/>
      <dgm:spPr/>
      <dgm:t>
        <a:bodyPr/>
        <a:lstStyle/>
        <a:p>
          <a:endParaRPr lang="en-US"/>
        </a:p>
      </dgm:t>
    </dgm:pt>
    <dgm:pt modelId="{0BFB9584-3A33-4899-AA67-B99FFDF97B23}" type="sibTrans" cxnId="{6F0263CA-A702-4EAE-BB9A-ACB77397C2EA}">
      <dgm:prSet/>
      <dgm:spPr/>
      <dgm:t>
        <a:bodyPr/>
        <a:lstStyle/>
        <a:p>
          <a:endParaRPr lang="en-US"/>
        </a:p>
      </dgm:t>
    </dgm:pt>
    <dgm:pt modelId="{AFC6C048-B8EA-447B-845E-95407254DFB4}">
      <dgm:prSet phldrT="[Text]"/>
      <dgm:spPr/>
      <dgm:t>
        <a:bodyPr/>
        <a:lstStyle/>
        <a:p>
          <a:r>
            <a:rPr lang="en-US" dirty="0" smtClean="0"/>
            <a:t>modernization</a:t>
          </a:r>
          <a:endParaRPr lang="en-US" dirty="0"/>
        </a:p>
      </dgm:t>
    </dgm:pt>
    <dgm:pt modelId="{75675D26-D831-4633-BD4B-34BA167372D4}" type="parTrans" cxnId="{5D0FF62C-C231-48A4-972E-0152CC7136B5}">
      <dgm:prSet/>
      <dgm:spPr/>
      <dgm:t>
        <a:bodyPr/>
        <a:lstStyle/>
        <a:p>
          <a:endParaRPr lang="en-US"/>
        </a:p>
      </dgm:t>
    </dgm:pt>
    <dgm:pt modelId="{759654C8-F707-467F-9199-6863C88D7749}" type="sibTrans" cxnId="{5D0FF62C-C231-48A4-972E-0152CC7136B5}">
      <dgm:prSet/>
      <dgm:spPr/>
      <dgm:t>
        <a:bodyPr/>
        <a:lstStyle/>
        <a:p>
          <a:endParaRPr lang="en-US"/>
        </a:p>
      </dgm:t>
    </dgm:pt>
    <dgm:pt modelId="{27B49AA3-FBE5-48F0-97AA-B4A2C5C62720}">
      <dgm:prSet phldrT="[Text]"/>
      <dgm:spPr/>
      <dgm:t>
        <a:bodyPr/>
        <a:lstStyle/>
        <a:p>
          <a:r>
            <a:rPr lang="en-US" dirty="0" smtClean="0"/>
            <a:t>equity</a:t>
          </a:r>
          <a:endParaRPr lang="en-US" dirty="0"/>
        </a:p>
      </dgm:t>
    </dgm:pt>
    <dgm:pt modelId="{4204EE8F-CCD2-4E71-A74B-8CEF35BD536D}" type="parTrans" cxnId="{3517CC84-55F3-42C6-99F9-2DABBD6E05DD}">
      <dgm:prSet/>
      <dgm:spPr/>
      <dgm:t>
        <a:bodyPr/>
        <a:lstStyle/>
        <a:p>
          <a:endParaRPr lang="en-US"/>
        </a:p>
      </dgm:t>
    </dgm:pt>
    <dgm:pt modelId="{1F04E77F-4B70-478C-905D-836202537263}" type="sibTrans" cxnId="{3517CC84-55F3-42C6-99F9-2DABBD6E05DD}">
      <dgm:prSet/>
      <dgm:spPr/>
      <dgm:t>
        <a:bodyPr/>
        <a:lstStyle/>
        <a:p>
          <a:endParaRPr lang="en-US"/>
        </a:p>
      </dgm:t>
    </dgm:pt>
    <dgm:pt modelId="{EE8802D7-1634-4552-AC0F-3DD0A8C7BF92}">
      <dgm:prSet/>
      <dgm:spPr/>
      <dgm:t>
        <a:bodyPr/>
        <a:lstStyle/>
        <a:p>
          <a:r>
            <a:rPr lang="en-US" smtClean="0"/>
            <a:t>self-reliance </a:t>
          </a:r>
          <a:endParaRPr lang="en-US"/>
        </a:p>
      </dgm:t>
    </dgm:pt>
    <dgm:pt modelId="{7FDDBD60-49BE-47C8-A7D1-39C6F8B034F9}" type="parTrans" cxnId="{03543C13-6ED9-4FC2-8948-2FB90988E41E}">
      <dgm:prSet/>
      <dgm:spPr/>
      <dgm:t>
        <a:bodyPr/>
        <a:lstStyle/>
        <a:p>
          <a:endParaRPr lang="en-US"/>
        </a:p>
      </dgm:t>
    </dgm:pt>
    <dgm:pt modelId="{EF28783C-AE62-4B20-9D37-D5B0AB16C027}" type="sibTrans" cxnId="{03543C13-6ED9-4FC2-8948-2FB90988E41E}">
      <dgm:prSet/>
      <dgm:spPr/>
      <dgm:t>
        <a:bodyPr/>
        <a:lstStyle/>
        <a:p>
          <a:endParaRPr lang="en-US"/>
        </a:p>
      </dgm:t>
    </dgm:pt>
    <dgm:pt modelId="{60C6A495-C722-4E6A-BB35-BE63B57C0BC5}" type="pres">
      <dgm:prSet presAssocID="{0FC35FD2-B699-4CE7-85B6-9A38FE82B6F0}" presName="diagram" presStyleCnt="0">
        <dgm:presLayoutVars>
          <dgm:dir/>
          <dgm:resizeHandles val="exact"/>
        </dgm:presLayoutVars>
      </dgm:prSet>
      <dgm:spPr/>
      <dgm:t>
        <a:bodyPr/>
        <a:lstStyle/>
        <a:p>
          <a:endParaRPr lang="en-US"/>
        </a:p>
      </dgm:t>
    </dgm:pt>
    <dgm:pt modelId="{629F811B-8FBA-4A18-9C0B-2A7933E4E44E}" type="pres">
      <dgm:prSet presAssocID="{D55384C3-52AE-41E4-A985-2E7816A4CF86}" presName="node" presStyleLbl="node1" presStyleIdx="0" presStyleCnt="4">
        <dgm:presLayoutVars>
          <dgm:bulletEnabled val="1"/>
        </dgm:presLayoutVars>
      </dgm:prSet>
      <dgm:spPr/>
      <dgm:t>
        <a:bodyPr/>
        <a:lstStyle/>
        <a:p>
          <a:endParaRPr lang="en-US"/>
        </a:p>
      </dgm:t>
    </dgm:pt>
    <dgm:pt modelId="{70172875-58C0-444C-BE49-736BFE6297F6}" type="pres">
      <dgm:prSet presAssocID="{0BFB9584-3A33-4899-AA67-B99FFDF97B23}" presName="sibTrans" presStyleCnt="0"/>
      <dgm:spPr/>
    </dgm:pt>
    <dgm:pt modelId="{98BF0C03-BA30-4FE9-8EA3-2407C69BADD6}" type="pres">
      <dgm:prSet presAssocID="{AFC6C048-B8EA-447B-845E-95407254DFB4}" presName="node" presStyleLbl="node1" presStyleIdx="1" presStyleCnt="4">
        <dgm:presLayoutVars>
          <dgm:bulletEnabled val="1"/>
        </dgm:presLayoutVars>
      </dgm:prSet>
      <dgm:spPr/>
      <dgm:t>
        <a:bodyPr/>
        <a:lstStyle/>
        <a:p>
          <a:endParaRPr lang="en-US"/>
        </a:p>
      </dgm:t>
    </dgm:pt>
    <dgm:pt modelId="{5ED61C3F-58D0-420A-A17D-A7C2CAEB4E63}" type="pres">
      <dgm:prSet presAssocID="{759654C8-F707-467F-9199-6863C88D7749}" presName="sibTrans" presStyleCnt="0"/>
      <dgm:spPr/>
    </dgm:pt>
    <dgm:pt modelId="{0D115B7A-6255-477B-B61B-716655364152}" type="pres">
      <dgm:prSet presAssocID="{27B49AA3-FBE5-48F0-97AA-B4A2C5C62720}" presName="node" presStyleLbl="node1" presStyleIdx="2" presStyleCnt="4">
        <dgm:presLayoutVars>
          <dgm:bulletEnabled val="1"/>
        </dgm:presLayoutVars>
      </dgm:prSet>
      <dgm:spPr/>
      <dgm:t>
        <a:bodyPr/>
        <a:lstStyle/>
        <a:p>
          <a:endParaRPr lang="en-US"/>
        </a:p>
      </dgm:t>
    </dgm:pt>
    <dgm:pt modelId="{CC031A43-7051-4AC2-BCF8-F861816CAFDC}" type="pres">
      <dgm:prSet presAssocID="{1F04E77F-4B70-478C-905D-836202537263}" presName="sibTrans" presStyleCnt="0"/>
      <dgm:spPr/>
    </dgm:pt>
    <dgm:pt modelId="{E6424877-34BA-4B8E-A236-EC5094A0EB20}" type="pres">
      <dgm:prSet presAssocID="{EE8802D7-1634-4552-AC0F-3DD0A8C7BF92}" presName="node" presStyleLbl="node1" presStyleIdx="3" presStyleCnt="4">
        <dgm:presLayoutVars>
          <dgm:bulletEnabled val="1"/>
        </dgm:presLayoutVars>
      </dgm:prSet>
      <dgm:spPr/>
      <dgm:t>
        <a:bodyPr/>
        <a:lstStyle/>
        <a:p>
          <a:endParaRPr lang="en-US"/>
        </a:p>
      </dgm:t>
    </dgm:pt>
  </dgm:ptLst>
  <dgm:cxnLst>
    <dgm:cxn modelId="{78259675-D46A-495B-855C-76018051ECA7}" type="presOf" srcId="{0FC35FD2-B699-4CE7-85B6-9A38FE82B6F0}" destId="{60C6A495-C722-4E6A-BB35-BE63B57C0BC5}" srcOrd="0" destOrd="0" presId="urn:microsoft.com/office/officeart/2005/8/layout/default"/>
    <dgm:cxn modelId="{5D0FF62C-C231-48A4-972E-0152CC7136B5}" srcId="{0FC35FD2-B699-4CE7-85B6-9A38FE82B6F0}" destId="{AFC6C048-B8EA-447B-845E-95407254DFB4}" srcOrd="1" destOrd="0" parTransId="{75675D26-D831-4633-BD4B-34BA167372D4}" sibTransId="{759654C8-F707-467F-9199-6863C88D7749}"/>
    <dgm:cxn modelId="{03543C13-6ED9-4FC2-8948-2FB90988E41E}" srcId="{0FC35FD2-B699-4CE7-85B6-9A38FE82B6F0}" destId="{EE8802D7-1634-4552-AC0F-3DD0A8C7BF92}" srcOrd="3" destOrd="0" parTransId="{7FDDBD60-49BE-47C8-A7D1-39C6F8B034F9}" sibTransId="{EF28783C-AE62-4B20-9D37-D5B0AB16C027}"/>
    <dgm:cxn modelId="{39C0FD47-B748-4D6E-8436-0AF34FD306DB}" type="presOf" srcId="{27B49AA3-FBE5-48F0-97AA-B4A2C5C62720}" destId="{0D115B7A-6255-477B-B61B-716655364152}" srcOrd="0" destOrd="0" presId="urn:microsoft.com/office/officeart/2005/8/layout/default"/>
    <dgm:cxn modelId="{898295EC-D023-4ECB-A532-C63994B2F898}" type="presOf" srcId="{AFC6C048-B8EA-447B-845E-95407254DFB4}" destId="{98BF0C03-BA30-4FE9-8EA3-2407C69BADD6}" srcOrd="0" destOrd="0" presId="urn:microsoft.com/office/officeart/2005/8/layout/default"/>
    <dgm:cxn modelId="{5F3DCB80-CAC5-4E8C-ACBB-79D42EA707ED}" type="presOf" srcId="{EE8802D7-1634-4552-AC0F-3DD0A8C7BF92}" destId="{E6424877-34BA-4B8E-A236-EC5094A0EB20}" srcOrd="0" destOrd="0" presId="urn:microsoft.com/office/officeart/2005/8/layout/default"/>
    <dgm:cxn modelId="{3517CC84-55F3-42C6-99F9-2DABBD6E05DD}" srcId="{0FC35FD2-B699-4CE7-85B6-9A38FE82B6F0}" destId="{27B49AA3-FBE5-48F0-97AA-B4A2C5C62720}" srcOrd="2" destOrd="0" parTransId="{4204EE8F-CCD2-4E71-A74B-8CEF35BD536D}" sibTransId="{1F04E77F-4B70-478C-905D-836202537263}"/>
    <dgm:cxn modelId="{6F0263CA-A702-4EAE-BB9A-ACB77397C2EA}" srcId="{0FC35FD2-B699-4CE7-85B6-9A38FE82B6F0}" destId="{D55384C3-52AE-41E4-A985-2E7816A4CF86}" srcOrd="0" destOrd="0" parTransId="{514E27F4-B505-49D8-82F8-FBD663A06588}" sibTransId="{0BFB9584-3A33-4899-AA67-B99FFDF97B23}"/>
    <dgm:cxn modelId="{F3655EF8-D94F-49BB-B4E0-AB6D6F9233A9}" type="presOf" srcId="{D55384C3-52AE-41E4-A985-2E7816A4CF86}" destId="{629F811B-8FBA-4A18-9C0B-2A7933E4E44E}" srcOrd="0" destOrd="0" presId="urn:microsoft.com/office/officeart/2005/8/layout/default"/>
    <dgm:cxn modelId="{0523742A-8412-43B2-B4F2-CB7B50716607}" type="presParOf" srcId="{60C6A495-C722-4E6A-BB35-BE63B57C0BC5}" destId="{629F811B-8FBA-4A18-9C0B-2A7933E4E44E}" srcOrd="0" destOrd="0" presId="urn:microsoft.com/office/officeart/2005/8/layout/default"/>
    <dgm:cxn modelId="{D5116676-045C-42F6-85FD-AAD6310E6693}" type="presParOf" srcId="{60C6A495-C722-4E6A-BB35-BE63B57C0BC5}" destId="{70172875-58C0-444C-BE49-736BFE6297F6}" srcOrd="1" destOrd="0" presId="urn:microsoft.com/office/officeart/2005/8/layout/default"/>
    <dgm:cxn modelId="{D244FCB1-1B87-4A2C-B929-2EE7E2A743B7}" type="presParOf" srcId="{60C6A495-C722-4E6A-BB35-BE63B57C0BC5}" destId="{98BF0C03-BA30-4FE9-8EA3-2407C69BADD6}" srcOrd="2" destOrd="0" presId="urn:microsoft.com/office/officeart/2005/8/layout/default"/>
    <dgm:cxn modelId="{C912978D-EBD0-4FF6-804D-8AD5D56AD2E9}" type="presParOf" srcId="{60C6A495-C722-4E6A-BB35-BE63B57C0BC5}" destId="{5ED61C3F-58D0-420A-A17D-A7C2CAEB4E63}" srcOrd="3" destOrd="0" presId="urn:microsoft.com/office/officeart/2005/8/layout/default"/>
    <dgm:cxn modelId="{529458A5-0220-47A0-B68B-502ACD8761E7}" type="presParOf" srcId="{60C6A495-C722-4E6A-BB35-BE63B57C0BC5}" destId="{0D115B7A-6255-477B-B61B-716655364152}" srcOrd="4" destOrd="0" presId="urn:microsoft.com/office/officeart/2005/8/layout/default"/>
    <dgm:cxn modelId="{134B1E5F-654B-4DF3-B9E3-C2E09631662D}" type="presParOf" srcId="{60C6A495-C722-4E6A-BB35-BE63B57C0BC5}" destId="{CC031A43-7051-4AC2-BCF8-F861816CAFDC}" srcOrd="5" destOrd="0" presId="urn:microsoft.com/office/officeart/2005/8/layout/default"/>
    <dgm:cxn modelId="{776B82E8-7215-4CFB-8FFB-589DD7B718EA}" type="presParOf" srcId="{60C6A495-C722-4E6A-BB35-BE63B57C0BC5}" destId="{E6424877-34BA-4B8E-A236-EC5094A0EB20}" srcOrd="6"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CCFF59-B27B-43F9-B1C1-56F9DB7FC5AD}"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CFF59-B27B-43F9-B1C1-56F9DB7FC5AD}"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CFF59-B27B-43F9-B1C1-56F9DB7FC5AD}"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CFF59-B27B-43F9-B1C1-56F9DB7FC5AD}"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CCFF59-B27B-43F9-B1C1-56F9DB7FC5AD}"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CCFF59-B27B-43F9-B1C1-56F9DB7FC5AD}" type="datetimeFigureOut">
              <a:rPr lang="en-US" smtClean="0"/>
              <a:pPr/>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CCFF59-B27B-43F9-B1C1-56F9DB7FC5AD}" type="datetimeFigureOut">
              <a:rPr lang="en-US" smtClean="0"/>
              <a:pPr/>
              <a:t>5/21/2020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CCFF59-B27B-43F9-B1C1-56F9DB7FC5AD}" type="datetimeFigureOut">
              <a:rPr lang="en-US" smtClean="0"/>
              <a:pPr/>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CFF59-B27B-43F9-B1C1-56F9DB7FC5AD}" type="datetimeFigureOut">
              <a:rPr lang="en-US" smtClean="0"/>
              <a:pPr/>
              <a:t>5/21/2020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CCFF59-B27B-43F9-B1C1-56F9DB7FC5AD}" type="datetimeFigureOut">
              <a:rPr lang="en-US" smtClean="0"/>
              <a:pPr/>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CCFF59-B27B-43F9-B1C1-56F9DB7FC5AD}" type="datetimeFigureOut">
              <a:rPr lang="en-US" smtClean="0"/>
              <a:pPr/>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6E62E-00A3-4EF5-92F3-8FC32C4D25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CFF59-B27B-43F9-B1C1-56F9DB7FC5AD}" type="datetimeFigureOut">
              <a:rPr lang="en-US" smtClean="0"/>
              <a:pPr/>
              <a:t>5/21/2020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6E62E-00A3-4EF5-92F3-8FC32C4D25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8077200" cy="55092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3200" dirty="0" smtClean="0"/>
              <a:t>Class -12</a:t>
            </a:r>
            <a:r>
              <a:rPr lang="en-US" sz="3200" baseline="30000" dirty="0" smtClean="0"/>
              <a:t>th</a:t>
            </a:r>
            <a:endParaRPr lang="en-US" sz="3200" dirty="0" smtClean="0"/>
          </a:p>
          <a:p>
            <a:endParaRPr lang="en-US" sz="3200" dirty="0" smtClean="0"/>
          </a:p>
          <a:p>
            <a:r>
              <a:rPr lang="en-US" sz="3200" dirty="0" smtClean="0"/>
              <a:t>Study Material</a:t>
            </a:r>
          </a:p>
          <a:p>
            <a:endParaRPr lang="en-US" sz="3200" dirty="0" smtClean="0"/>
          </a:p>
          <a:p>
            <a:r>
              <a:rPr lang="en-US" sz="3200" dirty="0" smtClean="0"/>
              <a:t>Chapter – 2</a:t>
            </a:r>
          </a:p>
          <a:p>
            <a:r>
              <a:rPr lang="en-US" sz="3200" dirty="0" smtClean="0"/>
              <a:t>Indian Economy and changes in different sectors  (1950 – 1990)</a:t>
            </a:r>
          </a:p>
          <a:p>
            <a:endParaRPr lang="en-US" sz="3200" dirty="0" smtClean="0"/>
          </a:p>
          <a:p>
            <a:endParaRPr lang="en-US" sz="3200" dirty="0" smtClean="0"/>
          </a:p>
          <a:p>
            <a:endParaRPr lang="en-US" sz="3200" dirty="0" smtClean="0"/>
          </a:p>
          <a:p>
            <a:r>
              <a:rPr lang="en-US" sz="3200" dirty="0" smtClean="0"/>
              <a:t> </a:t>
            </a:r>
            <a:r>
              <a:rPr lang="en-US" sz="3200" dirty="0" smtClean="0"/>
              <a:t>5/20/2020</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Land Reforms: </a:t>
            </a:r>
            <a:endParaRPr lang="en-US" dirty="0"/>
          </a:p>
        </p:txBody>
      </p:sp>
      <p:sp>
        <p:nvSpPr>
          <p:cNvPr id="3" name="Content Placeholder 2"/>
          <p:cNvSpPr>
            <a:spLocks noGrp="1"/>
          </p:cNvSpPr>
          <p:nvPr>
            <p:ph idx="1"/>
          </p:nvPr>
        </p:nvSpPr>
        <p:spPr>
          <a:solidFill>
            <a:schemeClr val="accent2">
              <a:lumMod val="20000"/>
              <a:lumOff val="80000"/>
            </a:schemeClr>
          </a:solidFill>
        </p:spPr>
        <p:txBody>
          <a:bodyPr>
            <a:normAutofit fontScale="32500" lnSpcReduction="20000"/>
          </a:bodyPr>
          <a:lstStyle/>
          <a:p>
            <a:pPr lvl="0"/>
            <a:r>
              <a:rPr lang="en-US" sz="7200" dirty="0"/>
              <a:t>Land ceiling was another policy to promote equity in the agricultural sector. This means fixing the maximum size of land which could be owned by an individual. The purpose of land ceiling was to reduce the concentration of land ownership in a few hands. </a:t>
            </a:r>
            <a:endParaRPr lang="en-US" sz="7200" dirty="0" smtClean="0"/>
          </a:p>
          <a:p>
            <a:pPr lvl="0"/>
            <a:endParaRPr lang="en-US" sz="7200" dirty="0"/>
          </a:p>
          <a:p>
            <a:pPr lvl="0"/>
            <a:r>
              <a:rPr lang="en-US" sz="7200" dirty="0"/>
              <a:t>The ownership conferred on tenants gave them the incentive to increase output and this contributed to growth in agriculture</a:t>
            </a:r>
            <a:r>
              <a:rPr lang="en-US" sz="7200" dirty="0" smtClean="0"/>
              <a:t>.</a:t>
            </a:r>
          </a:p>
          <a:p>
            <a:pPr lvl="0">
              <a:buNone/>
            </a:pPr>
            <a:r>
              <a:rPr lang="en-US" sz="7200" dirty="0" smtClean="0"/>
              <a:t> </a:t>
            </a:r>
            <a:endParaRPr lang="en-US" sz="7200" dirty="0"/>
          </a:p>
          <a:p>
            <a:pPr lvl="0"/>
            <a:r>
              <a:rPr lang="en-US" sz="7200" dirty="0"/>
              <a:t>However, the goal of equity was not fully served by abolition of intermediaries. In some areas the former </a:t>
            </a:r>
            <a:r>
              <a:rPr lang="en-US" sz="7200" dirty="0" err="1"/>
              <a:t>zamindari</a:t>
            </a:r>
            <a:r>
              <a:rPr lang="en-US" sz="7200" dirty="0"/>
              <a:t> continued to own large areas of land by making use of some loopholes in the legislation </a:t>
            </a:r>
            <a:endParaRPr lang="en-US" sz="7200" dirty="0" smtClean="0"/>
          </a:p>
          <a:p>
            <a:pPr lvl="0">
              <a:buNone/>
            </a:pPr>
            <a:endParaRPr lang="en-US" sz="7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Land Reforms: </a:t>
            </a:r>
            <a:endParaRPr lang="en-US" dirty="0"/>
          </a:p>
        </p:txBody>
      </p:sp>
      <p:sp>
        <p:nvSpPr>
          <p:cNvPr id="3" name="Content Placeholder 2"/>
          <p:cNvSpPr>
            <a:spLocks noGrp="1"/>
          </p:cNvSpPr>
          <p:nvPr>
            <p:ph idx="1"/>
          </p:nvPr>
        </p:nvSpPr>
        <p:spPr>
          <a:solidFill>
            <a:schemeClr val="accent2">
              <a:lumMod val="20000"/>
              <a:lumOff val="80000"/>
            </a:schemeClr>
          </a:solidFill>
        </p:spPr>
        <p:txBody>
          <a:bodyPr>
            <a:normAutofit fontScale="77500" lnSpcReduction="20000"/>
          </a:bodyPr>
          <a:lstStyle/>
          <a:p>
            <a:pPr lvl="0"/>
            <a:r>
              <a:rPr lang="en-US" dirty="0" smtClean="0"/>
              <a:t>The land ceiling legislation also faced hurdles. The big landlords challenged the legislation in the courts, delaying its implementation. </a:t>
            </a:r>
          </a:p>
          <a:p>
            <a:pPr lvl="0"/>
            <a:endParaRPr lang="en-US" dirty="0" smtClean="0"/>
          </a:p>
          <a:p>
            <a:pPr lvl="0"/>
            <a:r>
              <a:rPr lang="en-US" dirty="0" smtClean="0"/>
              <a:t>They used this delay to register their lands in the name of close relatives, thereby escaping from the legislation.</a:t>
            </a:r>
          </a:p>
          <a:p>
            <a:pPr lvl="0">
              <a:buNone/>
            </a:pPr>
            <a:r>
              <a:rPr lang="en-US" dirty="0" smtClean="0"/>
              <a:t> </a:t>
            </a:r>
          </a:p>
          <a:p>
            <a:pPr lvl="0"/>
            <a:r>
              <a:rPr lang="en-US" dirty="0" smtClean="0"/>
              <a:t>The legislation also had a lot of loopholes which were exploited by the big landholders to retain their land. Land reforms were successful in Kerala and West Bengal because these states had governments committed to the policy of land to the tiller.</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fontScale="90000"/>
          </a:bodyPr>
          <a:lstStyle/>
          <a:p>
            <a:r>
              <a:rPr lang="en-US" dirty="0" smtClean="0"/>
              <a:t/>
            </a:r>
            <a:br>
              <a:rPr lang="en-US" dirty="0" smtClean="0"/>
            </a:br>
            <a:r>
              <a:rPr lang="en-US" dirty="0" smtClean="0"/>
              <a:t>Question for Home Work –</a:t>
            </a:r>
            <a:br>
              <a:rPr lang="en-US" dirty="0" smtClean="0"/>
            </a:br>
            <a:endParaRPr lang="en-US" dirty="0"/>
          </a:p>
        </p:txBody>
      </p:sp>
      <p:sp>
        <p:nvSpPr>
          <p:cNvPr id="3" name="Content Placeholder 2"/>
          <p:cNvSpPr>
            <a:spLocks noGrp="1"/>
          </p:cNvSpPr>
          <p:nvPr>
            <p:ph idx="1"/>
          </p:nvPr>
        </p:nvSpPr>
        <p:spPr>
          <a:solidFill>
            <a:schemeClr val="accent3">
              <a:lumMod val="20000"/>
              <a:lumOff val="80000"/>
            </a:schemeClr>
          </a:solidFill>
        </p:spPr>
        <p:txBody>
          <a:bodyPr/>
          <a:lstStyle/>
          <a:p>
            <a:pPr lvl="0"/>
            <a:r>
              <a:rPr lang="en-US" dirty="0" smtClean="0"/>
              <a:t>Define </a:t>
            </a:r>
            <a:r>
              <a:rPr lang="en-US" dirty="0"/>
              <a:t>the land ceiling.</a:t>
            </a:r>
          </a:p>
          <a:p>
            <a:pPr lvl="0"/>
            <a:r>
              <a:rPr lang="en-US" dirty="0"/>
              <a:t>What was the aim of the five-year plan?</a:t>
            </a:r>
          </a:p>
          <a:p>
            <a:pPr lvl="0"/>
            <a:r>
              <a:rPr lang="en-US" dirty="0"/>
              <a:t>Write a short note on Growth as a goal of planning?</a:t>
            </a:r>
          </a:p>
          <a:p>
            <a:pPr lvl="0"/>
            <a:r>
              <a:rPr lang="en-US" dirty="0"/>
              <a:t>What do you mean by </a:t>
            </a:r>
            <a:r>
              <a:rPr lang="en-US" dirty="0" err="1"/>
              <a:t>modernisation</a:t>
            </a:r>
            <a:r>
              <a:rPr lang="en-US" dirty="0"/>
              <a:t>?</a:t>
            </a:r>
          </a:p>
          <a:p>
            <a:pPr lvl="0"/>
            <a:r>
              <a:rPr lang="en-US" dirty="0"/>
              <a:t>What are HYV seeds?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914400" y="1371600"/>
          <a:ext cx="6705600" cy="530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838200" y="304800"/>
            <a:ext cx="6629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The </a:t>
            </a:r>
            <a:r>
              <a:rPr lang="en-US" sz="3200" dirty="0"/>
              <a:t>Goals of Five Year Plans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1"/>
            <a:ext cx="8077200" cy="3785652"/>
          </a:xfrm>
          <a:prstGeom prst="rect">
            <a:avLst/>
          </a:prstGeom>
          <a:solidFill>
            <a:schemeClr val="tx2">
              <a:lumMod val="20000"/>
              <a:lumOff val="80000"/>
            </a:schemeClr>
          </a:solidFill>
        </p:spPr>
        <p:txBody>
          <a:bodyPr wrap="square">
            <a:spAutoFit/>
          </a:bodyPr>
          <a:lstStyle/>
          <a:p>
            <a:r>
              <a:rPr lang="en-US" sz="4000" dirty="0"/>
              <a:t>This does not mean that all the plans have given equal importance to all these goals. Due to limited resources, a choice has to be made in each plan about which of the goals is to be given primary importance. </a:t>
            </a:r>
          </a:p>
        </p:txBody>
      </p:sp>
      <p:sp>
        <p:nvSpPr>
          <p:cNvPr id="3" name="Rectangle 2"/>
          <p:cNvSpPr/>
          <p:nvPr/>
        </p:nvSpPr>
        <p:spPr>
          <a:xfrm>
            <a:off x="609600" y="4572000"/>
            <a:ext cx="7391400" cy="1077218"/>
          </a:xfrm>
          <a:prstGeom prst="rect">
            <a:avLst/>
          </a:prstGeom>
          <a:solidFill>
            <a:schemeClr val="accent5">
              <a:lumMod val="20000"/>
              <a:lumOff val="80000"/>
            </a:schemeClr>
          </a:solidFill>
        </p:spPr>
        <p:txBody>
          <a:bodyPr wrap="square">
            <a:spAutoFit/>
          </a:bodyPr>
          <a:lstStyle/>
          <a:p>
            <a:r>
              <a:rPr lang="en-US" sz="3200" dirty="0" smtClean="0"/>
              <a:t>Let us now learn about the goals of planning in some detail.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solidFill>
        </p:spPr>
        <p:txBody>
          <a:bodyPr>
            <a:normAutofit/>
          </a:bodyPr>
          <a:lstStyle/>
          <a:p>
            <a:r>
              <a:rPr lang="en-US" sz="5400" dirty="0"/>
              <a:t>Growth</a:t>
            </a:r>
          </a:p>
        </p:txBody>
      </p:sp>
      <p:sp>
        <p:nvSpPr>
          <p:cNvPr id="3" name="Content Placeholder 2"/>
          <p:cNvSpPr>
            <a:spLocks noGrp="1"/>
          </p:cNvSpPr>
          <p:nvPr>
            <p:ph idx="1"/>
          </p:nvPr>
        </p:nvSpPr>
        <p:spPr>
          <a:solidFill>
            <a:schemeClr val="bg2"/>
          </a:solidFill>
        </p:spPr>
        <p:txBody>
          <a:bodyPr>
            <a:normAutofit fontScale="70000" lnSpcReduction="20000"/>
          </a:bodyPr>
          <a:lstStyle/>
          <a:p>
            <a:pPr lvl="0"/>
            <a:r>
              <a:rPr lang="en-US" sz="3400" dirty="0"/>
              <a:t>It refers to increase in the country’s capacity to produce the output of goods and services within the country.</a:t>
            </a:r>
          </a:p>
          <a:p>
            <a:pPr lvl="0"/>
            <a:r>
              <a:rPr lang="en-US" sz="3400" dirty="0"/>
              <a:t>It implies either a larger stock of productive capital, or a larger size of supporting services like transport and banking, or an increase in the efficiency of productive capital and services. </a:t>
            </a:r>
          </a:p>
          <a:p>
            <a:pPr lvl="0"/>
            <a:r>
              <a:rPr lang="en-US" sz="3400" dirty="0"/>
              <a:t>A good indicator of economic growth, in the language of economics, is steady increase in the Gross Domestic Product (GDP).</a:t>
            </a:r>
          </a:p>
          <a:p>
            <a:pPr lvl="0"/>
            <a:r>
              <a:rPr lang="en-US" sz="3400" dirty="0" smtClean="0"/>
              <a:t>The </a:t>
            </a:r>
            <a:r>
              <a:rPr lang="en-US" sz="3400" dirty="0"/>
              <a:t>GDP is the market value of all the goods and services produced in the country during a year. The GDP of a country is derived from the different sectors of the economy, namely the agricultural sector, the industrial sector and the service sector. </a:t>
            </a:r>
          </a:p>
          <a:p>
            <a:pPr lvl="0"/>
            <a:r>
              <a:rPr lang="en-US" sz="3400" dirty="0"/>
              <a:t>The contribution made by each of these sectors makes up the structural composition of the economy.</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solidFill>
        </p:spPr>
        <p:txBody>
          <a:bodyPr>
            <a:normAutofit/>
          </a:bodyPr>
          <a:lstStyle/>
          <a:p>
            <a:r>
              <a:rPr lang="en-US" dirty="0" smtClean="0"/>
              <a:t>Modernization: </a:t>
            </a:r>
            <a:endParaRPr lang="en-US" dirty="0"/>
          </a:p>
        </p:txBody>
      </p:sp>
      <p:sp>
        <p:nvSpPr>
          <p:cNvPr id="3" name="Content Placeholder 2"/>
          <p:cNvSpPr>
            <a:spLocks noGrp="1"/>
          </p:cNvSpPr>
          <p:nvPr>
            <p:ph idx="1"/>
          </p:nvPr>
        </p:nvSpPr>
        <p:spPr>
          <a:solidFill>
            <a:schemeClr val="bg1">
              <a:lumMod val="85000"/>
            </a:schemeClr>
          </a:solidFill>
        </p:spPr>
        <p:txBody>
          <a:bodyPr>
            <a:normAutofit fontScale="85000" lnSpcReduction="10000"/>
          </a:bodyPr>
          <a:lstStyle/>
          <a:p>
            <a:pPr lvl="0"/>
            <a:r>
              <a:rPr lang="en-US" dirty="0"/>
              <a:t>To increase the production of goods and services the producers have to adopt new technology.</a:t>
            </a:r>
          </a:p>
          <a:p>
            <a:pPr lvl="0"/>
            <a:r>
              <a:rPr lang="en-US" dirty="0"/>
              <a:t> Adoption of new technology is called modernization. </a:t>
            </a:r>
          </a:p>
          <a:p>
            <a:pPr lvl="0"/>
            <a:r>
              <a:rPr lang="en-US" dirty="0"/>
              <a:t>However, modernization does not refer only to the use of new technology but also to changes in social outlook such as the recognition that women should have the same rights as men. </a:t>
            </a:r>
          </a:p>
          <a:p>
            <a:pPr lvl="0"/>
            <a:r>
              <a:rPr lang="en-US" dirty="0"/>
              <a:t>In a traditional society, women are supposed to remain at home while men work. A modern society makes use of the talents of women in the work place and such a society in most occasions is also prosperous.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solidFill>
        </p:spPr>
        <p:txBody>
          <a:bodyPr>
            <a:normAutofit fontScale="90000"/>
          </a:bodyPr>
          <a:lstStyle/>
          <a:p>
            <a:r>
              <a:rPr lang="en-US" sz="4900" dirty="0" smtClean="0"/>
              <a:t/>
            </a:r>
            <a:br>
              <a:rPr lang="en-US" sz="4900" dirty="0" smtClean="0"/>
            </a:br>
            <a:r>
              <a:rPr lang="en-US" sz="5300" dirty="0" smtClean="0"/>
              <a:t>Self-reliance</a:t>
            </a:r>
            <a:r>
              <a:rPr lang="en-US" sz="5300" dirty="0"/>
              <a:t>:</a:t>
            </a:r>
            <a:r>
              <a:rPr lang="en-US" dirty="0"/>
              <a:t/>
            </a:r>
            <a:br>
              <a:rPr lang="en-US" dirty="0"/>
            </a:br>
            <a:endParaRPr lang="en-US" dirty="0"/>
          </a:p>
        </p:txBody>
      </p:sp>
      <p:sp>
        <p:nvSpPr>
          <p:cNvPr id="3" name="Content Placeholder 2"/>
          <p:cNvSpPr>
            <a:spLocks noGrp="1"/>
          </p:cNvSpPr>
          <p:nvPr>
            <p:ph idx="1"/>
          </p:nvPr>
        </p:nvSpPr>
        <p:spPr>
          <a:solidFill>
            <a:schemeClr val="bg1">
              <a:lumMod val="85000"/>
            </a:schemeClr>
          </a:solidFill>
        </p:spPr>
        <p:txBody>
          <a:bodyPr>
            <a:normAutofit fontScale="40000" lnSpcReduction="20000"/>
          </a:bodyPr>
          <a:lstStyle/>
          <a:p>
            <a:pPr lvl="0"/>
            <a:r>
              <a:rPr lang="en-US" sz="5100" dirty="0"/>
              <a:t>A nation can promote economic growth and modernization by using its own resources or by using resources imported from other nations. </a:t>
            </a:r>
            <a:endParaRPr lang="en-US" sz="5100" dirty="0" smtClean="0"/>
          </a:p>
          <a:p>
            <a:pPr lvl="0">
              <a:buNone/>
            </a:pPr>
            <a:endParaRPr lang="en-US" sz="5100" dirty="0"/>
          </a:p>
          <a:p>
            <a:pPr lvl="0"/>
            <a:r>
              <a:rPr lang="en-US" sz="5100" dirty="0"/>
              <a:t>The first  seven five year plans gave importance to self-reliance which means avoiding imports of those goods which could be produced in India </a:t>
            </a:r>
            <a:r>
              <a:rPr lang="en-US" sz="5100" dirty="0" smtClean="0"/>
              <a:t>itself.</a:t>
            </a:r>
          </a:p>
          <a:p>
            <a:pPr lvl="0">
              <a:buNone/>
            </a:pPr>
            <a:r>
              <a:rPr lang="en-US" sz="5100" dirty="0" smtClean="0"/>
              <a:t> </a:t>
            </a:r>
            <a:endParaRPr lang="en-US" sz="5100" dirty="0"/>
          </a:p>
          <a:p>
            <a:pPr lvl="0"/>
            <a:r>
              <a:rPr lang="en-US" sz="5100" dirty="0"/>
              <a:t>This policy was considered a necessity in order to reduce our dependence on foreign countries, especially for food. </a:t>
            </a:r>
            <a:endParaRPr lang="en-US" sz="5100" dirty="0" smtClean="0"/>
          </a:p>
          <a:p>
            <a:pPr lvl="0">
              <a:buNone/>
            </a:pPr>
            <a:endParaRPr lang="en-US" sz="5100" dirty="0"/>
          </a:p>
          <a:p>
            <a:pPr lvl="0"/>
            <a:r>
              <a:rPr lang="en-US" sz="5100" dirty="0"/>
              <a:t>It is understandable that people who were recently freed from foreign domination should give importance to self-reliance</a:t>
            </a:r>
            <a:r>
              <a:rPr lang="en-US" sz="5100" dirty="0" smtClean="0"/>
              <a:t>.</a:t>
            </a:r>
          </a:p>
          <a:p>
            <a:pPr lvl="0">
              <a:buNone/>
            </a:pPr>
            <a:endParaRPr lang="en-US" sz="5100" dirty="0"/>
          </a:p>
          <a:p>
            <a:pPr lvl="0"/>
            <a:r>
              <a:rPr lang="en-US" sz="5100" dirty="0"/>
              <a:t> Further, it was feared that dependence on imported food supplies, foreign technology and foreign capital may make India’s sovereignty vulnerable to foreign interference in our </a:t>
            </a:r>
            <a:r>
              <a:rPr lang="en-US" sz="5100" dirty="0" smtClean="0"/>
              <a:t>policies.</a:t>
            </a:r>
            <a:endParaRPr lang="en-US" sz="5100"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solidFill>
        </p:spPr>
        <p:txBody>
          <a:bodyPr>
            <a:normAutofit/>
          </a:bodyPr>
          <a:lstStyle/>
          <a:p>
            <a:r>
              <a:rPr lang="en-US" dirty="0"/>
              <a:t>Equity: </a:t>
            </a:r>
          </a:p>
        </p:txBody>
      </p:sp>
      <p:sp>
        <p:nvSpPr>
          <p:cNvPr id="3" name="Content Placeholder 2"/>
          <p:cNvSpPr>
            <a:spLocks noGrp="1"/>
          </p:cNvSpPr>
          <p:nvPr>
            <p:ph idx="1"/>
          </p:nvPr>
        </p:nvSpPr>
        <p:spPr>
          <a:solidFill>
            <a:schemeClr val="bg1">
              <a:lumMod val="85000"/>
            </a:schemeClr>
          </a:solidFill>
        </p:spPr>
        <p:txBody>
          <a:bodyPr>
            <a:normAutofit fontScale="92500"/>
          </a:bodyPr>
          <a:lstStyle/>
          <a:p>
            <a:pPr lvl="0"/>
            <a:r>
              <a:rPr lang="en-US" dirty="0"/>
              <a:t>It is important to ensure that the benefits of economic prosperity reach the poor sections as well instead of being enjoyed only by the rich.</a:t>
            </a:r>
          </a:p>
          <a:p>
            <a:pPr lvl="0"/>
            <a:r>
              <a:rPr lang="en-US" dirty="0"/>
              <a:t> So, in addition to growth, modernization and self-reliance, equity is also important. Every Indian should be able to meet his or her basic needs such as food, a decent house, education and health care and inequality in the distribution of wealth should be reduced.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228600"/>
            <a:ext cx="5334000" cy="769441"/>
          </a:xfrm>
          <a:prstGeom prst="rect">
            <a:avLst/>
          </a:prstGeom>
          <a:solidFill>
            <a:srgbClr val="00B050"/>
          </a:solidFill>
          <a:ln>
            <a:noFill/>
          </a:ln>
          <a:effectLst/>
        </p:spPr>
        <p:txBody>
          <a:bodyPr wrap="square">
            <a:spAutoFit/>
          </a:bodyPr>
          <a:lstStyle/>
          <a:p>
            <a:r>
              <a:rPr lang="en-US" sz="4400" dirty="0" smtClean="0"/>
              <a:t>         AGRICULTURE</a:t>
            </a:r>
            <a:endParaRPr lang="en-US" sz="4400" dirty="0"/>
          </a:p>
        </p:txBody>
      </p:sp>
      <p:sp>
        <p:nvSpPr>
          <p:cNvPr id="3" name="Rectangle 2"/>
          <p:cNvSpPr/>
          <p:nvPr/>
        </p:nvSpPr>
        <p:spPr>
          <a:xfrm>
            <a:off x="685800" y="1447800"/>
            <a:ext cx="6629400" cy="1384995"/>
          </a:xfrm>
          <a:prstGeom prst="rect">
            <a:avLst/>
          </a:prstGeom>
          <a:solidFill>
            <a:schemeClr val="accent2">
              <a:lumMod val="40000"/>
              <a:lumOff val="60000"/>
            </a:schemeClr>
          </a:solidFill>
        </p:spPr>
        <p:txBody>
          <a:bodyPr wrap="square">
            <a:spAutoFit/>
          </a:bodyPr>
          <a:lstStyle/>
          <a:p>
            <a:r>
              <a:rPr lang="en-US" sz="2800" dirty="0" smtClean="0"/>
              <a:t>You have learnt in Chapter 1 that during the colonial rule there was neither growth nor equity in the agricultural sector. </a:t>
            </a:r>
            <a:endParaRPr lang="en-US" sz="2800" dirty="0"/>
          </a:p>
        </p:txBody>
      </p:sp>
      <p:sp>
        <p:nvSpPr>
          <p:cNvPr id="4" name="Rectangle 3"/>
          <p:cNvSpPr/>
          <p:nvPr/>
        </p:nvSpPr>
        <p:spPr>
          <a:xfrm>
            <a:off x="762000" y="3581401"/>
            <a:ext cx="7620000" cy="2246769"/>
          </a:xfrm>
          <a:prstGeom prst="rect">
            <a:avLst/>
          </a:prstGeom>
          <a:solidFill>
            <a:schemeClr val="accent5">
              <a:lumMod val="40000"/>
              <a:lumOff val="60000"/>
            </a:schemeClr>
          </a:solidFill>
        </p:spPr>
        <p:txBody>
          <a:bodyPr wrap="square">
            <a:spAutoFit/>
          </a:bodyPr>
          <a:lstStyle/>
          <a:p>
            <a:r>
              <a:rPr lang="en-US" sz="2800" dirty="0" smtClean="0"/>
              <a:t>The policy makers of independent India had to address these issues which they did through land reforms and promoting the use of ‘High Yielding Variety’ (HYV) seeds which ushered in a revolution in Indian agriculture.</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a:t>Land Reforms: </a:t>
            </a:r>
          </a:p>
        </p:txBody>
      </p:sp>
      <p:sp>
        <p:nvSpPr>
          <p:cNvPr id="3" name="Content Placeholder 2"/>
          <p:cNvSpPr>
            <a:spLocks noGrp="1"/>
          </p:cNvSpPr>
          <p:nvPr>
            <p:ph idx="1"/>
          </p:nvPr>
        </p:nvSpPr>
        <p:spPr>
          <a:solidFill>
            <a:schemeClr val="accent2">
              <a:lumMod val="20000"/>
              <a:lumOff val="80000"/>
            </a:schemeClr>
          </a:solidFill>
        </p:spPr>
        <p:txBody>
          <a:bodyPr>
            <a:normAutofit fontScale="70000" lnSpcReduction="20000"/>
          </a:bodyPr>
          <a:lstStyle/>
          <a:p>
            <a:pPr lvl="0"/>
            <a:r>
              <a:rPr lang="en-US" dirty="0"/>
              <a:t>At the time of independence, the land tenure system was characterized by intermediaries who merely collected rent from the actual tillers of the soil without contributing towards improvements on the farm. </a:t>
            </a:r>
          </a:p>
          <a:p>
            <a:pPr lvl="0"/>
            <a:r>
              <a:rPr lang="en-US" dirty="0"/>
              <a:t>The low productivity of the agricultural sector forced India to import food from the United States of America (U.S.A.). </a:t>
            </a:r>
          </a:p>
          <a:p>
            <a:pPr lvl="0"/>
            <a:r>
              <a:rPr lang="en-US" dirty="0"/>
              <a:t>Equity in agriculture called for land reforms which primarily refer to change in the ownership of landholdings. </a:t>
            </a:r>
          </a:p>
          <a:p>
            <a:pPr lvl="0"/>
            <a:r>
              <a:rPr lang="en-US" dirty="0"/>
              <a:t>Just a year after independence, steps were taken to abolish intermediaries and to make the tillers the owners of land. The idea behind this move was that ownership of land would give incentives to the tillers to invest in making improvements provided sufficient capital was made available to them.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959</Words>
  <Application>Microsoft Office PowerPoint</Application>
  <PresentationFormat>On-screen Show (4:3)</PresentationFormat>
  <Paragraphs>67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Growth</vt:lpstr>
      <vt:lpstr>Modernization: </vt:lpstr>
      <vt:lpstr> Self-reliance: </vt:lpstr>
      <vt:lpstr>Equity: </vt:lpstr>
      <vt:lpstr>Slide 8</vt:lpstr>
      <vt:lpstr>Land Reforms: </vt:lpstr>
      <vt:lpstr>Land Reforms: </vt:lpstr>
      <vt:lpstr>Land Reforms: </vt:lpstr>
      <vt:lpstr> Question for Home Work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Mukesh Sharma</dc:creator>
  <cp:lastModifiedBy>Mukesh Sharma</cp:lastModifiedBy>
  <cp:revision>17</cp:revision>
  <dcterms:created xsi:type="dcterms:W3CDTF">2020-05-20T02:39:10Z</dcterms:created>
  <dcterms:modified xsi:type="dcterms:W3CDTF">2020-05-21T07:47:36Z</dcterms:modified>
</cp:coreProperties>
</file>